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EB Garamon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BGaramond-regular.fntdata"/><Relationship Id="rId21" Type="http://schemas.openxmlformats.org/officeDocument/2006/relationships/slide" Target="slides/slide16.xml"/><Relationship Id="rId24" Type="http://schemas.openxmlformats.org/officeDocument/2006/relationships/font" Target="fonts/EBGaramond-italic.fntdata"/><Relationship Id="rId23" Type="http://schemas.openxmlformats.org/officeDocument/2006/relationships/font" Target="fonts/EBGaramo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d17fa219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d17fa219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d17fa219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d17fa219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b41e41d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b41e41d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d17fa2191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d17fa2191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d17fa2191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d17fa2191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d1be534d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d1be534d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58c32c8c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58c32c8c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58c32c8c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58c32c8c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58c32c8c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58c32c8c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58c32c8c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58c32c8c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d17fa21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d17fa21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d17fa2191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d17fa2191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d17fa2191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d17fa2191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58c32c8c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58c32c8c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d17fa219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d17fa219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hyperlink" Target="http://www.tthsband.or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hyperlink" Target="http://www.tthsband.or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hyperlink" Target="http://www.tthsband.org" TargetMode="External"/><Relationship Id="rId5" Type="http://schemas.openxmlformats.org/officeDocument/2006/relationships/hyperlink" Target="mailto:jacob.belk@fwisd.org" TargetMode="External"/><Relationship Id="rId6" Type="http://schemas.openxmlformats.org/officeDocument/2006/relationships/hyperlink" Target="mailto:john.gaal@fwisd.org" TargetMode="External"/><Relationship Id="rId7" Type="http://schemas.openxmlformats.org/officeDocument/2006/relationships/hyperlink" Target="mailto:tthsband@gmail.com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8.jpg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hyperlink" Target="https://drive.google.com/file/d/1-r48zfD2VAAZoTzFYMIXpwNxqXsjuUgF/view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hyperlink" Target="http://www.tthsband.or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hyperlink" Target="http://www.tthsban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385975"/>
            <a:ext cx="8520600" cy="22122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WELCOME TO THE TRIMBLE TECH BAND</a:t>
            </a:r>
            <a:endParaRPr sz="61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742125" y="3588125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ctrTitle"/>
          </p:nvPr>
        </p:nvSpPr>
        <p:spPr>
          <a:xfrm>
            <a:off x="311700" y="277200"/>
            <a:ext cx="8520600" cy="7836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Schedule - What to Expect - Concert Season</a:t>
            </a:r>
            <a:endParaRPr sz="33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7" name="Google Shape;117;p22"/>
          <p:cNvSpPr txBox="1"/>
          <p:nvPr>
            <p:ph idx="1" type="subTitle"/>
          </p:nvPr>
        </p:nvSpPr>
        <p:spPr>
          <a:xfrm>
            <a:off x="311700" y="1273050"/>
            <a:ext cx="8520600" cy="37656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Band is a year-long course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Sit-down band: Varsity, Non-Varsity, Sub-NonVarsity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Band Calendar is still SUPER IMPORTANT: </a:t>
            </a:r>
            <a:r>
              <a:rPr lang="en" sz="2300" u="sng">
                <a:solidFill>
                  <a:schemeClr val="hlink"/>
                </a:solidFill>
                <a:hlinkClick r:id="rId4"/>
              </a:rPr>
              <a:t>www.tthsband.org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All-Region Music, UIL Concerts, Solos + Ensembles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After-school sectionals: once/week for a hour after school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ctrTitle"/>
          </p:nvPr>
        </p:nvSpPr>
        <p:spPr>
          <a:xfrm>
            <a:off x="311700" y="277200"/>
            <a:ext cx="8520600" cy="7836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Parent Volunteers</a:t>
            </a:r>
            <a:endParaRPr sz="33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3" name="Google Shape;123;p23"/>
          <p:cNvSpPr txBox="1"/>
          <p:nvPr>
            <p:ph idx="1" type="subTitle"/>
          </p:nvPr>
        </p:nvSpPr>
        <p:spPr>
          <a:xfrm>
            <a:off x="311700" y="1273050"/>
            <a:ext cx="8520600" cy="37656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Band Boosters</a:t>
            </a:r>
            <a:r>
              <a:rPr lang="en" sz="2300">
                <a:solidFill>
                  <a:schemeClr val="dk1"/>
                </a:solidFill>
              </a:rPr>
              <a:t>: </a:t>
            </a:r>
            <a:r>
              <a:rPr lang="en" sz="2300" u="sng">
                <a:solidFill>
                  <a:schemeClr val="hlink"/>
                </a:solidFill>
                <a:hlinkClick r:id="rId4"/>
              </a:rPr>
              <a:t>www.tthsband.org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Chaperones, Medical Moms, Uniform Fitting, Fundraising, &amp; Celebration </a:t>
            </a:r>
            <a:r>
              <a:rPr lang="en" sz="2300">
                <a:solidFill>
                  <a:schemeClr val="dk1"/>
                </a:solidFill>
              </a:rPr>
              <a:t>Committee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ctrTitle"/>
          </p:nvPr>
        </p:nvSpPr>
        <p:spPr>
          <a:xfrm>
            <a:off x="311700" y="277200"/>
            <a:ext cx="8520600" cy="11703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Financial Commitment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9" name="Google Shape;129;p24"/>
          <p:cNvSpPr txBox="1"/>
          <p:nvPr>
            <p:ph idx="1" type="subTitle"/>
          </p:nvPr>
        </p:nvSpPr>
        <p:spPr>
          <a:xfrm>
            <a:off x="373300" y="1555950"/>
            <a:ext cx="8520600" cy="3413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$80 - Instrument Maintenance Fee: </a:t>
            </a:r>
            <a:endParaRPr b="1" i="1"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District required fee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$100 - Fair Share Fee: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New Music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Contest Fees and Travel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Maintenance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Guest clinicians and marching instructors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$50 - Meal Fee: </a:t>
            </a:r>
            <a:endParaRPr b="1" i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$25 - Uniform Fee: </a:t>
            </a:r>
            <a:endParaRPr b="1" i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$10-$85 - Student Accessories:</a:t>
            </a:r>
            <a:endParaRPr b="1" i="1"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Band shoes, gloves, show shirts, rehearsal shirt, water jug, fanny pack, poncho, and UDB app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Fundraising opportunities (required)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Fan Pledge - Telethon</a:t>
            </a:r>
            <a:endParaRPr sz="3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ctrTitle"/>
          </p:nvPr>
        </p:nvSpPr>
        <p:spPr>
          <a:xfrm>
            <a:off x="311700" y="277200"/>
            <a:ext cx="8520600" cy="11703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Payment Plan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25"/>
          <p:cNvSpPr txBox="1"/>
          <p:nvPr>
            <p:ph idx="1" type="subTitle"/>
          </p:nvPr>
        </p:nvSpPr>
        <p:spPr>
          <a:xfrm>
            <a:off x="373300" y="1555950"/>
            <a:ext cx="8520600" cy="3413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Option 1: Pay 1 payment of $255 + student </a:t>
            </a:r>
            <a:r>
              <a:rPr lang="en" sz="2500">
                <a:solidFill>
                  <a:schemeClr val="dk1"/>
                </a:solidFill>
              </a:rPr>
              <a:t>accessories on June 12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Option 2: Pay For accessories + $25 In fair share fee then $40/month July through December.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en" sz="2500">
                <a:solidFill>
                  <a:schemeClr val="dk1"/>
                </a:solidFill>
              </a:rPr>
              <a:t>$5 for late payments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 </a:t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ctrTitle"/>
          </p:nvPr>
        </p:nvSpPr>
        <p:spPr>
          <a:xfrm>
            <a:off x="311700" y="277200"/>
            <a:ext cx="8520600" cy="11703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Fundraising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1" name="Google Shape;141;p26"/>
          <p:cNvSpPr txBox="1"/>
          <p:nvPr>
            <p:ph idx="1" type="subTitle"/>
          </p:nvPr>
        </p:nvSpPr>
        <p:spPr>
          <a:xfrm>
            <a:off x="373300" y="1555950"/>
            <a:ext cx="8520600" cy="3413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Required for everyone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Raise money for a Fall Trip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Fan Pledge - August 11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Students can use part of money raised to help with band fee payments.</a:t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ctrTitle"/>
          </p:nvPr>
        </p:nvSpPr>
        <p:spPr>
          <a:xfrm>
            <a:off x="311700" y="277200"/>
            <a:ext cx="8520600" cy="11703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Communication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7" name="Google Shape;147;p27"/>
          <p:cNvSpPr txBox="1"/>
          <p:nvPr>
            <p:ph idx="1" type="subTitle"/>
          </p:nvPr>
        </p:nvSpPr>
        <p:spPr>
          <a:xfrm>
            <a:off x="373300" y="1555950"/>
            <a:ext cx="8520600" cy="2916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CHARMS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Website: </a:t>
            </a:r>
            <a:r>
              <a:rPr lang="en" sz="2500" u="sng">
                <a:solidFill>
                  <a:schemeClr val="hlink"/>
                </a:solidFill>
                <a:hlinkClick r:id="rId4"/>
              </a:rPr>
              <a:t>www.tthsband.org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Email: </a:t>
            </a:r>
            <a:r>
              <a:rPr lang="en" sz="2500" u="sng">
                <a:solidFill>
                  <a:schemeClr val="hlink"/>
                </a:solidFill>
                <a:hlinkClick r:id="rId5"/>
              </a:rPr>
              <a:t>jacob.belk@fwisd.org</a:t>
            </a:r>
            <a:r>
              <a:rPr lang="en" sz="2500">
                <a:solidFill>
                  <a:schemeClr val="dk1"/>
                </a:solidFill>
              </a:rPr>
              <a:t> or </a:t>
            </a:r>
            <a:r>
              <a:rPr lang="en" sz="2500" u="sng">
                <a:solidFill>
                  <a:schemeClr val="hlink"/>
                </a:solidFill>
                <a:hlinkClick r:id="rId6"/>
              </a:rPr>
              <a:t>john.gaal@fwisd.org</a:t>
            </a:r>
            <a:r>
              <a:rPr lang="en" sz="2500">
                <a:solidFill>
                  <a:schemeClr val="dk1"/>
                </a:solidFill>
              </a:rPr>
              <a:t> or </a:t>
            </a:r>
            <a:r>
              <a:rPr lang="en" sz="2500" u="sng">
                <a:solidFill>
                  <a:schemeClr val="hlink"/>
                </a:solidFill>
                <a:hlinkClick r:id="rId7"/>
              </a:rPr>
              <a:t>tthsband@gmail.com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Phone #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Worst Way: PORTAL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ctrTitle"/>
          </p:nvPr>
        </p:nvSpPr>
        <p:spPr>
          <a:xfrm>
            <a:off x="311700" y="1483500"/>
            <a:ext cx="8520600" cy="11703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Questions?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250100" y="4096325"/>
            <a:ext cx="8520600" cy="1047300"/>
          </a:xfrm>
          <a:prstGeom prst="rect">
            <a:avLst/>
          </a:prstGeom>
          <a:solidFill>
            <a:srgbClr val="434343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Mr.</a:t>
            </a:r>
            <a:r>
              <a:rPr lang="en" u="sng">
                <a:solidFill>
                  <a:srgbClr val="000000"/>
                </a:solidFill>
              </a:rPr>
              <a:t> Belk</a:t>
            </a:r>
            <a:endParaRPr u="sng">
              <a:solidFill>
                <a:srgbClr val="000000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04150" cy="357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0150" y="152400"/>
            <a:ext cx="5050106" cy="37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104675" y="4266300"/>
            <a:ext cx="8520600" cy="792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Mr. John Gaal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94450" cy="404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6043" y="-15250"/>
            <a:ext cx="3031910" cy="202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2100" y="-75"/>
            <a:ext cx="3031897" cy="199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2100" y="2006900"/>
            <a:ext cx="3031905" cy="202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4175" y="2039715"/>
            <a:ext cx="1955648" cy="195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311700" y="277200"/>
            <a:ext cx="8520600" cy="11703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Show Promo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373300" y="1555950"/>
            <a:ext cx="8520600" cy="2417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5800" u="sng">
                <a:solidFill>
                  <a:schemeClr val="hlink"/>
                </a:solidFill>
                <a:hlinkClick r:id="rId4"/>
              </a:rPr>
              <a:t>2021 SHOW REVEAL!!!</a:t>
            </a:r>
            <a:endParaRPr b="1" i="1" sz="5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742125" y="3588125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ctrTitle"/>
          </p:nvPr>
        </p:nvSpPr>
        <p:spPr>
          <a:xfrm>
            <a:off x="311700" y="277200"/>
            <a:ext cx="8520600" cy="11703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Why Band?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373300" y="1555950"/>
            <a:ext cx="8520600" cy="2417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Char char="-"/>
            </a:pPr>
            <a:r>
              <a:rPr lang="en" sz="2500">
                <a:solidFill>
                  <a:srgbClr val="000000"/>
                </a:solidFill>
              </a:rPr>
              <a:t>Goal: </a:t>
            </a:r>
            <a:r>
              <a:rPr i="1" lang="en" sz="2500">
                <a:solidFill>
                  <a:srgbClr val="000000"/>
                </a:solidFill>
              </a:rPr>
              <a:t>Create well-rounded musicians and good people by fostering positive relationships and experiences</a:t>
            </a:r>
            <a:endParaRPr i="1"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-"/>
            </a:pPr>
            <a:r>
              <a:rPr lang="en" sz="2500">
                <a:solidFill>
                  <a:srgbClr val="000000"/>
                </a:solidFill>
              </a:rPr>
              <a:t>Improves Education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-"/>
            </a:pPr>
            <a:r>
              <a:rPr lang="en" sz="2500">
                <a:solidFill>
                  <a:srgbClr val="000000"/>
                </a:solidFill>
              </a:rPr>
              <a:t>Improves Character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3742125" y="3588125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ctrTitle"/>
          </p:nvPr>
        </p:nvSpPr>
        <p:spPr>
          <a:xfrm>
            <a:off x="311700" y="277200"/>
            <a:ext cx="8520600" cy="11703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Benefits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373300" y="1555950"/>
            <a:ext cx="8520600" cy="2417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Char char="-"/>
            </a:pPr>
            <a:r>
              <a:rPr lang="en" sz="2500">
                <a:solidFill>
                  <a:srgbClr val="000000"/>
                </a:solidFill>
              </a:rPr>
              <a:t>Know where your kids are; they’re supervised; and they’re with other great kids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-"/>
            </a:pPr>
            <a:r>
              <a:rPr lang="en" sz="2500">
                <a:solidFill>
                  <a:srgbClr val="000000"/>
                </a:solidFill>
              </a:rPr>
              <a:t>Inherent values are taught, learned, and reinforced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3742125" y="3588125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ctrTitle"/>
          </p:nvPr>
        </p:nvSpPr>
        <p:spPr>
          <a:xfrm>
            <a:off x="311700" y="277200"/>
            <a:ext cx="8520600" cy="11703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Inherent Values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373300" y="1555950"/>
            <a:ext cx="8520600" cy="30906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management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Teamwork - peer pressure to do well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Solving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 Skills - friends before starting high school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Family: Home-away-from home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Musicianship – the study of music positively impacts other academic pursuits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ctrTitle"/>
          </p:nvPr>
        </p:nvSpPr>
        <p:spPr>
          <a:xfrm>
            <a:off x="311700" y="277200"/>
            <a:ext cx="8520600" cy="7836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Schedule - What to Expect - Remainder of the Year</a:t>
            </a:r>
            <a:endParaRPr sz="33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311700" y="1410100"/>
            <a:ext cx="8520600" cy="34896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June 1 - 3rd: Audition Rehearsal Experience (5-7pm)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June 7-9th: Auditions (10-minute slot)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June 12th: Marching Registration Day (9am-4pm)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June 15th and 17th: 2021 Bulldog Band Rehearsals (5-7pm)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June 17th: Community/Parent Performance (6:30pm)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June 19th: Graduation Performance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www.tthsband.org</a:t>
            </a:r>
            <a:endParaRPr sz="23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ctrTitle"/>
          </p:nvPr>
        </p:nvSpPr>
        <p:spPr>
          <a:xfrm>
            <a:off x="311700" y="277200"/>
            <a:ext cx="8520600" cy="783600"/>
          </a:xfrm>
          <a:prstGeom prst="rect">
            <a:avLst/>
          </a:prstGeom>
          <a:solidFill>
            <a:srgbClr val="43434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Schedule - What to Expect - Marching Season</a:t>
            </a:r>
            <a:endParaRPr sz="33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311700" y="1273050"/>
            <a:ext cx="8520600" cy="37656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July 26-August 6th (M-F)</a:t>
            </a:r>
            <a:r>
              <a:rPr lang="en" sz="2300">
                <a:solidFill>
                  <a:schemeClr val="dk1"/>
                </a:solidFill>
              </a:rPr>
              <a:t>: Band Camp #1+2 (8-5pm) 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" sz="2300">
                <a:solidFill>
                  <a:schemeClr val="dk1"/>
                </a:solidFill>
              </a:rPr>
              <a:t>Morning: outside </a:t>
            </a:r>
            <a:r>
              <a:rPr lang="en" sz="2300">
                <a:solidFill>
                  <a:schemeClr val="dk1"/>
                </a:solidFill>
              </a:rPr>
              <a:t>- Inside: afternoon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August 9-13th: Band Camp #3 (5-8pm); Community performance on the 13th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Band Calendar: </a:t>
            </a:r>
            <a:r>
              <a:rPr lang="en" sz="2300" u="sng">
                <a:solidFill>
                  <a:schemeClr val="hlink"/>
                </a:solidFill>
                <a:hlinkClick r:id="rId4"/>
              </a:rPr>
              <a:t>www.tthsband.org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After-school rehearsals, 4-6pm, M-TH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Football games on Thursday or Friday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Sectionals: once/week in the morning before school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Season USUALLY ends first week of November</a:t>
            </a:r>
            <a:endParaRPr sz="23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